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682F"/>
  </p:clrMru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0" autoAdjust="0"/>
    <p:restoredTop sz="94660"/>
  </p:normalViewPr>
  <p:slideViewPr>
    <p:cSldViewPr>
      <p:cViewPr>
        <p:scale>
          <a:sx n="50" d="100"/>
          <a:sy n="50" d="100"/>
        </p:scale>
        <p:origin x="-1181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D50CEA6-6776-4305-B8A0-7B7A2F5CFD04}" type="datetimeFigureOut">
              <a:rPr lang="ru-RU" smtClean="0"/>
              <a:pPr/>
              <a:t>20.11.2019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B748853-B76A-48BF-8608-7F8E56BFBA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0CEA6-6776-4305-B8A0-7B7A2F5CFD04}" type="datetimeFigureOut">
              <a:rPr lang="ru-RU" smtClean="0"/>
              <a:pPr/>
              <a:t>20.11.2019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48853-B76A-48BF-8608-7F8E56BFBA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D50CEA6-6776-4305-B8A0-7B7A2F5CFD04}" type="datetimeFigureOut">
              <a:rPr lang="ru-RU" smtClean="0"/>
              <a:pPr/>
              <a:t>20.11.2019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B748853-B76A-48BF-8608-7F8E56BFBA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0CEA6-6776-4305-B8A0-7B7A2F5CFD04}" type="datetimeFigureOut">
              <a:rPr lang="ru-RU" smtClean="0"/>
              <a:pPr/>
              <a:t>20.11.2019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48853-B76A-48BF-8608-7F8E56BFBA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50CEA6-6776-4305-B8A0-7B7A2F5CFD04}" type="datetimeFigureOut">
              <a:rPr lang="ru-RU" smtClean="0"/>
              <a:pPr/>
              <a:t>20.11.2019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B748853-B76A-48BF-8608-7F8E56BFBA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0CEA6-6776-4305-B8A0-7B7A2F5CFD04}" type="datetimeFigureOut">
              <a:rPr lang="ru-RU" smtClean="0"/>
              <a:pPr/>
              <a:t>20.11.2019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48853-B76A-48BF-8608-7F8E56BFBA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0CEA6-6776-4305-B8A0-7B7A2F5CFD04}" type="datetimeFigureOut">
              <a:rPr lang="ru-RU" smtClean="0"/>
              <a:pPr/>
              <a:t>20.11.2019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48853-B76A-48BF-8608-7F8E56BFBA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0CEA6-6776-4305-B8A0-7B7A2F5CFD04}" type="datetimeFigureOut">
              <a:rPr lang="ru-RU" smtClean="0"/>
              <a:pPr/>
              <a:t>20.11.2019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48853-B76A-48BF-8608-7F8E56BFBA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50CEA6-6776-4305-B8A0-7B7A2F5CFD04}" type="datetimeFigureOut">
              <a:rPr lang="ru-RU" smtClean="0"/>
              <a:pPr/>
              <a:t>20.11.2019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48853-B76A-48BF-8608-7F8E56BFBA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0CEA6-6776-4305-B8A0-7B7A2F5CFD04}" type="datetimeFigureOut">
              <a:rPr lang="ru-RU" smtClean="0"/>
              <a:pPr/>
              <a:t>20.11.2019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48853-B76A-48BF-8608-7F8E56BFBA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50CEA6-6776-4305-B8A0-7B7A2F5CFD04}" type="datetimeFigureOut">
              <a:rPr lang="ru-RU" smtClean="0"/>
              <a:pPr/>
              <a:t>20.11.2019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748853-B76A-48BF-8608-7F8E56BFBA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D50CEA6-6776-4305-B8A0-7B7A2F5CFD04}" type="datetimeFigureOut">
              <a:rPr lang="ru-RU" smtClean="0"/>
              <a:pPr/>
              <a:t>20.11.2019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B748853-B76A-48BF-8608-7F8E56BFBA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0"/>
            <a:ext cx="6143668" cy="514351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cap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Особенности</a:t>
            </a:r>
            <a:r>
              <a:rPr lang="ru-RU" sz="3600" b="1" cap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деятельности</a:t>
            </a:r>
            <a:br>
              <a:rPr lang="ru-RU" sz="3600" b="1" cap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sz="3600" b="1" cap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учителя-логопеда ПМПК по определению необходимости создания специальных условий при проведении ГИА  для участников установленных законодательством категорий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5072074"/>
            <a:ext cx="57864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Цевелева Ю.В., </a:t>
            </a: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учитель-логопед ЦПМПК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357430"/>
            <a:ext cx="7686700" cy="3000372"/>
          </a:xfrm>
        </p:spPr>
        <p:txBody>
          <a:bodyPr>
            <a:normAutofit/>
          </a:bodyPr>
          <a:lstStyle/>
          <a:p>
            <a:pPr algn="ctr"/>
            <a:r>
              <a:rPr lang="ru-RU" sz="32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выявление психофизических особенностей и возможностей обучающихся для определения</a:t>
            </a:r>
            <a:br>
              <a:rPr lang="ru-RU" sz="32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условий при проведении ГИА.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14290"/>
            <a:ext cx="7500990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50800"/>
                <a:solidFill>
                  <a:srgbClr val="0068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Задачей </a:t>
            </a:r>
            <a:r>
              <a:rPr lang="ru-RU" sz="3600" b="1" dirty="0" smtClean="0">
                <a:ln w="50800"/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50800"/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учителя-логопеда в работе с участниками ГИА  является </a:t>
            </a:r>
            <a:endParaRPr lang="ru-RU" sz="3600" b="1" dirty="0">
              <a:ln w="5080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92868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</a:rPr>
              <a:t>учитель-логопед выявляет и оценивает следующие параметры:</a:t>
            </a:r>
            <a:endParaRPr lang="ru-RU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4162"/>
            <a:ext cx="8001024" cy="508954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FF"/>
                </a:solidFill>
              </a:rPr>
              <a:t>Степень понимания обучающимся обращенной к нему речи;</a:t>
            </a:r>
          </a:p>
          <a:p>
            <a:r>
              <a:rPr lang="ru-RU" b="1" dirty="0" smtClean="0">
                <a:solidFill>
                  <a:srgbClr val="FFFFFF"/>
                </a:solidFill>
              </a:rPr>
              <a:t>Скорость реагирования на обращенную речь;</a:t>
            </a:r>
          </a:p>
          <a:p>
            <a:r>
              <a:rPr lang="ru-RU" b="1" dirty="0" smtClean="0">
                <a:solidFill>
                  <a:srgbClr val="FFFFFF"/>
                </a:solidFill>
              </a:rPr>
              <a:t>Состояние  собственной  речи   обучающегося   (темпо-ритмические, просодические характеристики,  состояние звукопроизношения, грамматическое оформление);</a:t>
            </a:r>
          </a:p>
          <a:p>
            <a:r>
              <a:rPr lang="ru-RU" b="1" dirty="0" smtClean="0">
                <a:solidFill>
                  <a:srgbClr val="FFFFFF"/>
                </a:solidFill>
              </a:rPr>
              <a:t>Сформированность собственной диалогической и монологической речи;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</a:rPr>
              <a:t>учитель-логопед выявляет и оценивает следующие параметры:</a:t>
            </a:r>
            <a:endParaRPr lang="ru-RU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072462" cy="550070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FFFF"/>
                </a:solidFill>
              </a:rPr>
              <a:t>Сформированность и возможность навыка письма;</a:t>
            </a:r>
          </a:p>
          <a:p>
            <a:r>
              <a:rPr lang="ru-RU" b="1" dirty="0" smtClean="0">
                <a:solidFill>
                  <a:srgbClr val="FFFFFF"/>
                </a:solidFill>
              </a:rPr>
              <a:t>Разборчивость почерка;</a:t>
            </a:r>
          </a:p>
          <a:p>
            <a:r>
              <a:rPr lang="ru-RU" b="1" dirty="0" smtClean="0">
                <a:solidFill>
                  <a:srgbClr val="FFFFFF"/>
                </a:solidFill>
              </a:rPr>
              <a:t>Сформированность орфографически и синтаксически грамотного письма;</a:t>
            </a:r>
          </a:p>
          <a:p>
            <a:r>
              <a:rPr lang="ru-RU" b="1" dirty="0" smtClean="0">
                <a:solidFill>
                  <a:srgbClr val="FFFFFF"/>
                </a:solidFill>
              </a:rPr>
              <a:t>Сформированность навыка чтения; правильность чтения; понимание прочитанного (понимание отдельных слов и фраз в контексте, возможность  правильно ответить на вопросы по прочитанному тексту, установление причинно-следственных и других связей в тексте);</a:t>
            </a:r>
          </a:p>
          <a:p>
            <a:r>
              <a:rPr lang="ru-RU" b="1" dirty="0" smtClean="0">
                <a:solidFill>
                  <a:srgbClr val="FFFFFF"/>
                </a:solidFill>
              </a:rPr>
              <a:t>Умение формулировать свои мысли в письменной форме.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 результате комплексного психолого-педагогического обследования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учитель-логопед 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072462" cy="550070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FFFF"/>
                </a:solidFill>
              </a:rPr>
              <a:t>оценивает потенциальные возможности обучающегося при сдаче ГИА,</a:t>
            </a:r>
          </a:p>
          <a:p>
            <a:r>
              <a:rPr lang="ru-RU" b="1" dirty="0" smtClean="0">
                <a:solidFill>
                  <a:srgbClr val="FFFFFF"/>
                </a:solidFill>
              </a:rPr>
              <a:t>рекомендует форму сдачи ГИА, устную или письменную (в случае возможности  выбора формы ГВЭ),</a:t>
            </a:r>
          </a:p>
          <a:p>
            <a:r>
              <a:rPr lang="ru-RU" b="1" dirty="0" smtClean="0">
                <a:solidFill>
                  <a:srgbClr val="FFFFFF"/>
                </a:solidFill>
              </a:rPr>
              <a:t>рекомендует сдавать экзамены с использованием компьютера (обучающимся с НОДА) и т.д.</a:t>
            </a:r>
          </a:p>
          <a:p>
            <a:pPr>
              <a:buNone/>
            </a:pPr>
            <a:endParaRPr lang="ru-RU" dirty="0" smtClean="0">
              <a:solidFill>
                <a:srgbClr val="FFFFFF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FFFF"/>
                </a:solidFill>
              </a:rPr>
              <a:t>	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Особенность деятельности учителя-логопеда ПМПК в работе с участниками 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ГИА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заключается в отсутствии необходимости выявлять речевые нарушения, определять программу коррекционной работы, определять дальнейший образовательный маршрут обучающегося. 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14282" y="1256456"/>
          <a:ext cx="7858180" cy="538725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686583"/>
                <a:gridCol w="5171597"/>
              </a:tblGrid>
              <a:tr h="9787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Глухие, обучающиеся по АООП для глухих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нуждаются в специальных критериях оценивания итогового собеседования по русскому языку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9787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Слепые, обучающиеся по АООП для слепых  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1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Обучающиеся с РАС (АООП для РАС)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78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Слабослышащие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(инвалиды по слуху, обучающиеся по АООП для слабослышащих)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 (</a:t>
                      </a:r>
                      <a:r>
                        <a:rPr lang="en-US" sz="2000" dirty="0"/>
                        <a:t>II</a:t>
                      </a:r>
                      <a:r>
                        <a:rPr lang="ru-RU" sz="2000" dirty="0"/>
                        <a:t> отделение)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2000" dirty="0"/>
                        <a:t>собственная устная речь не </a:t>
                      </a:r>
                      <a:r>
                        <a:rPr lang="ru-RU" sz="2000" dirty="0" smtClean="0"/>
                        <a:t>нарушена/ </a:t>
                      </a:r>
                      <a:r>
                        <a:rPr lang="ru-RU" sz="2000" dirty="0"/>
                        <a:t>владеет специфической разборчивой устной речью / устная речь неразборчива / устная речь грубо нарушена / не владеет устной речью / владеет жестовой речью;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00100" y="0"/>
            <a:ext cx="6668813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dirty="0" smtClean="0">
                <a:ln w="50800"/>
                <a:solidFill>
                  <a:schemeClr val="tx2">
                    <a:lumMod val="75000"/>
                  </a:schemeClr>
                </a:solidFill>
              </a:rPr>
              <a:t>Приложение к протоколу ГИА-9 </a:t>
            </a:r>
            <a:endParaRPr lang="ru-RU" sz="2400" b="1" dirty="0">
              <a:ln w="50800"/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57166"/>
            <a:ext cx="80010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Helvetica"/>
              </a:rPr>
              <a:t>для определения категории обучающихся, нуждающихся в специальных критериях оценивания итогового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собеседования по русскому языку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214290"/>
          <a:ext cx="7715304" cy="642942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637735"/>
                <a:gridCol w="5077569"/>
              </a:tblGrid>
              <a:tr h="252742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Обучающиеся с ТНР (АООП для ТНР) с выраженными формами речевой патологии: заиканием, афазией, </a:t>
                      </a:r>
                      <a:r>
                        <a:rPr lang="ru-RU" sz="1800" dirty="0" err="1"/>
                        <a:t>ринолалией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1800" dirty="0" err="1"/>
                        <a:t>темпо-ритмическая</a:t>
                      </a:r>
                      <a:r>
                        <a:rPr lang="ru-RU" sz="1800" dirty="0"/>
                        <a:t> сторона речи: не нарушена / запинки / легкая степень заикания / тяжелая степень заикания / не владеет устной речью; </a:t>
                      </a:r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1800" spc="-60" dirty="0"/>
                        <a:t>прочтение текста </a:t>
                      </a:r>
                      <a:r>
                        <a:rPr lang="ru-RU" sz="1800" spc="-60" dirty="0" smtClean="0"/>
                        <a:t>вслух:</a:t>
                      </a:r>
                      <a:r>
                        <a:rPr lang="ru-RU" sz="1800" spc="-60" baseline="0" dirty="0" smtClean="0"/>
                        <a:t> </a:t>
                      </a:r>
                      <a:r>
                        <a:rPr lang="ru-RU" sz="1800" spc="-60" dirty="0" smtClean="0"/>
                        <a:t>без особенностей/ </a:t>
                      </a:r>
                      <a:r>
                        <a:rPr lang="ru-RU" sz="1800" spc="-60" dirty="0"/>
                        <a:t>значительно затруднено / недоступно; </a:t>
                      </a:r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1800" dirty="0"/>
                        <a:t>понимание прочитанного: доступно / значительно затруднено / недоступно;</a:t>
                      </a:r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1800" dirty="0"/>
                        <a:t>пересказ текста вслух: доступен / значительно затруднен / невозможен;</a:t>
                      </a:r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1800" dirty="0"/>
                        <a:t>устное монологическое высказывание: доступно в полном объеме / значительно затруднено / недоступно;</a:t>
                      </a:r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1800" dirty="0"/>
                        <a:t>диалог: доступен в полном объеме / значительно затруднен / недоступен;</a:t>
                      </a:r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1800" dirty="0"/>
                        <a:t>грамматические, орфоэпические, речевые ошибки: отсутствуют / присутствуют единичные ошибки / множественные ошибки /не владеет устной речью;</a:t>
                      </a:r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1800" dirty="0"/>
                        <a:t>искажение слов: отсутствует / значительное / </a:t>
                      </a:r>
                      <a:endParaRPr lang="ru-RU" sz="1800" dirty="0" smtClean="0"/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1800" dirty="0" smtClean="0"/>
                        <a:t>не </a:t>
                      </a:r>
                      <a:r>
                        <a:rPr lang="ru-RU" sz="1800" dirty="0"/>
                        <a:t>владеет устной речью</a:t>
                      </a:r>
                      <a:r>
                        <a:rPr lang="ru-RU" sz="1800" dirty="0" smtClean="0"/>
                        <a:t>;</a:t>
                      </a:r>
                    </a:p>
                    <a:p>
                      <a:pPr marL="342900" lvl="0" indent="-342900">
                        <a:lnSpc>
                          <a:spcPct val="9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речевое высказывание, словарь, синтаксические конструкции (богатство, точность, разнообразие): достаточны / значительно ограничены / недоступны.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  <a:tr h="390200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Обучающиеся с НОДА (АООП для НОДА) с выраженными формами речевой патологии: тяжелой формой дизартрии, </a:t>
                      </a:r>
                      <a:r>
                        <a:rPr lang="ru-RU" sz="1800" dirty="0" err="1"/>
                        <a:t>анартрией</a:t>
                      </a:r>
                      <a:r>
                        <a:rPr lang="ru-RU" sz="1800" dirty="0"/>
                        <a:t>, афазией</a:t>
                      </a:r>
                      <a:endParaRPr lang="ru-RU" sz="1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14290"/>
          <a:ext cx="7643866" cy="542928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500330"/>
                <a:gridCol w="5143536"/>
              </a:tblGrid>
              <a:tr h="54292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Обучающиеся с инвалидностью, страдающие тяжелыми психиатрическими заболеваниями с выраженными нарушениями коммуникативной функции речи (например, с элективным </a:t>
                      </a:r>
                      <a:r>
                        <a:rPr lang="ru-RU" sz="2000" dirty="0" err="1"/>
                        <a:t>мутизмом</a:t>
                      </a:r>
                      <a:r>
                        <a:rPr lang="ru-RU" sz="2000" dirty="0"/>
                        <a:t>, не вступающие в контакт)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2000" dirty="0"/>
                        <a:t>контактен / контакт формальный / избирательный / опосредованный / навязчивый / отсутствует визуальный контакт / контакту недоступен / отказывается от обследования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2000" dirty="0"/>
                        <a:t>охотно отвечает на вопросы / односложно отвечает на вопросы / не отвечает на вопросы / неадекватно реагирует на вопросы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2000" spc="-100" baseline="0" dirty="0"/>
                        <a:t>спокоен / доброжелателен / тревожен / замкнут / равнодушен / агрессивен / подавлен / раздражителен / плаксив / </a:t>
                      </a:r>
                      <a:r>
                        <a:rPr lang="ru-RU" sz="2000" spc="-100" baseline="0" dirty="0" err="1"/>
                        <a:t>эйфоричен</a:t>
                      </a:r>
                      <a:r>
                        <a:rPr lang="ru-RU" sz="2000" spc="-100" baseline="0" dirty="0"/>
                        <a:t> / инфантилен / </a:t>
                      </a:r>
                      <a:r>
                        <a:rPr lang="ru-RU" sz="2000" spc="-100" dirty="0"/>
                        <a:t>дурашлив / </a:t>
                      </a:r>
                      <a:r>
                        <a:rPr lang="ru-RU" sz="2000" dirty="0"/>
                        <a:t>демонстративен / лабилен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Char char="•"/>
                      </a:pPr>
                      <a:r>
                        <a:rPr lang="ru-RU" sz="2000" dirty="0"/>
                        <a:t>адекватен / </a:t>
                      </a:r>
                      <a:r>
                        <a:rPr lang="ru-RU" sz="2000" dirty="0" smtClean="0"/>
                        <a:t>неадекватен  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Helvetic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5857892"/>
            <a:ext cx="77153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Helvetica"/>
              </a:rPr>
              <a:t>Нуждается / не нуждается в специальных критериях оценивания итогового собеседования по русскому языку.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928934"/>
            <a:ext cx="6413396" cy="9286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FF"/>
                </a:solidFill>
              </a:rPr>
              <a:t>Спасибо за внимание !</a:t>
            </a:r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10">
      <a:dk1>
        <a:sysClr val="windowText" lastClr="000000"/>
      </a:dk1>
      <a:lt1>
        <a:srgbClr val="79A9FF"/>
      </a:lt1>
      <a:dk2>
        <a:srgbClr val="0101B7"/>
      </a:dk2>
      <a:lt2>
        <a:srgbClr val="79A9FF"/>
      </a:lt2>
      <a:accent1>
        <a:srgbClr val="000000"/>
      </a:accent1>
      <a:accent2>
        <a:srgbClr val="AC66BB"/>
      </a:accent2>
      <a:accent3>
        <a:srgbClr val="DE6C36"/>
      </a:accent3>
      <a:accent4>
        <a:srgbClr val="F9B639"/>
      </a:accent4>
      <a:accent5>
        <a:srgbClr val="679DFF"/>
      </a:accent5>
      <a:accent6>
        <a:srgbClr val="FA8D3D"/>
      </a:accent6>
      <a:hlink>
        <a:srgbClr val="679DFF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563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Особенности деятельности учителя-логопеда ПМПК по определению необходимости создания специальных условий при проведении ГИА  для участников установленных законодательством категорий </vt:lpstr>
      <vt:lpstr>выявление психофизических особенностей и возможностей обучающихся для определения условий при проведении ГИА. </vt:lpstr>
      <vt:lpstr>учитель-логопед выявляет и оценивает следующие параметры:</vt:lpstr>
      <vt:lpstr>учитель-логопед выявляет и оценивает следующие параметры:</vt:lpstr>
      <vt:lpstr>В результате комплексного психолого-педагогического обследования  учитель-логопед </vt:lpstr>
      <vt:lpstr>Слайд 6</vt:lpstr>
      <vt:lpstr>Слайд 7</vt:lpstr>
      <vt:lpstr>Слайд 8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деятельности учителя-логопеда ПМПК при работе с  участниками ГИА  Цевелева Ю.в., учитель-логопед ЦПМПК</dc:title>
  <dc:creator>Йозеф</dc:creator>
  <cp:lastModifiedBy>Йозеф</cp:lastModifiedBy>
  <cp:revision>24</cp:revision>
  <dcterms:created xsi:type="dcterms:W3CDTF">2019-11-19T09:49:43Z</dcterms:created>
  <dcterms:modified xsi:type="dcterms:W3CDTF">2019-11-20T10:41:13Z</dcterms:modified>
</cp:coreProperties>
</file>