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6" r:id="rId6"/>
    <p:sldId id="274" r:id="rId7"/>
    <p:sldId id="273" r:id="rId8"/>
    <p:sldId id="277" r:id="rId9"/>
    <p:sldId id="278" r:id="rId10"/>
    <p:sldId id="270" r:id="rId11"/>
    <p:sldId id="268" r:id="rId12"/>
    <p:sldId id="269" r:id="rId13"/>
    <p:sldId id="271" r:id="rId14"/>
    <p:sldId id="282" r:id="rId15"/>
    <p:sldId id="28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F5CB"/>
    <a:srgbClr val="E6FED6"/>
    <a:srgbClr val="CBFE9C"/>
    <a:srgbClr val="E6FE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FEC6"/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Документация </a:t>
            </a:r>
            <a:r>
              <a:rPr lang="ru-RU" sz="3600" dirty="0" err="1" smtClean="0"/>
              <a:t>пмпк</a:t>
            </a:r>
            <a:r>
              <a:rPr lang="ru-RU" sz="3600" dirty="0" smtClean="0"/>
              <a:t>, оформляемая на участников </a:t>
            </a:r>
            <a:r>
              <a:rPr lang="ru-RU" sz="3600" dirty="0" err="1" smtClean="0"/>
              <a:t>гиа</a:t>
            </a:r>
            <a:r>
              <a:rPr lang="ru-RU" sz="3600" dirty="0" smtClean="0"/>
              <a:t> установленных законодательством категорий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Серова Татьяна Ивановна, </a:t>
            </a:r>
          </a:p>
          <a:p>
            <a:pPr algn="r"/>
            <a:r>
              <a:rPr lang="ru-RU" dirty="0" smtClean="0"/>
              <a:t>социальный педагог </a:t>
            </a:r>
            <a:r>
              <a:rPr lang="ru-RU" dirty="0" err="1" smtClean="0"/>
              <a:t>цПМПк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52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51579" y="1853756"/>
            <a:ext cx="9603275" cy="3857088"/>
          </a:xfrm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7. Подробная </a:t>
            </a:r>
            <a:r>
              <a:rPr lang="ru-RU" b="1" dirty="0"/>
              <a:t>выписка</a:t>
            </a:r>
            <a:r>
              <a:rPr lang="ru-RU" dirty="0"/>
              <a:t> </a:t>
            </a:r>
            <a:r>
              <a:rPr lang="ru-RU" dirty="0" smtClean="0"/>
              <a:t>(Оригинал) из </a:t>
            </a:r>
            <a:r>
              <a:rPr lang="ru-RU" dirty="0"/>
              <a:t>истории развития (мед. карты) ребенка с заключениями врачей: </a:t>
            </a:r>
            <a:r>
              <a:rPr lang="ru-RU" b="1" dirty="0"/>
              <a:t>психиатра, невролога, отоларинголога, </a:t>
            </a:r>
            <a:r>
              <a:rPr lang="ru-RU" b="1" dirty="0" smtClean="0"/>
              <a:t>офтальмолога.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Заключения </a:t>
            </a:r>
            <a:r>
              <a:rPr lang="ru-RU" dirty="0" smtClean="0"/>
              <a:t>других врачей (при необходимости). </a:t>
            </a:r>
          </a:p>
          <a:p>
            <a:pPr>
              <a:buClrTx/>
            </a:pPr>
            <a:r>
              <a:rPr lang="ru-RU" dirty="0" smtClean="0"/>
              <a:t>На </a:t>
            </a:r>
            <a:r>
              <a:rPr lang="ru-RU" dirty="0"/>
              <a:t>выписке обязательно должен быть штамп учреждения,  печати врачей, дата, подписи. Срок годности заключения врачей – 6 мес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8. Медицинское </a:t>
            </a:r>
            <a:r>
              <a:rPr lang="ru-RU" b="1" dirty="0"/>
              <a:t>заключение </a:t>
            </a:r>
            <a:r>
              <a:rPr lang="ru-RU" dirty="0"/>
              <a:t>(Оригинал) </a:t>
            </a:r>
            <a:r>
              <a:rPr lang="ru-RU" b="1" dirty="0" smtClean="0"/>
              <a:t>с </a:t>
            </a:r>
            <a:r>
              <a:rPr lang="ru-RU" b="1" dirty="0"/>
              <a:t>рекомендациями о создании условий при проведении </a:t>
            </a:r>
            <a:r>
              <a:rPr lang="ru-RU" b="1" dirty="0" smtClean="0"/>
              <a:t>ГИА</a:t>
            </a:r>
            <a:r>
              <a:rPr lang="ru-RU" dirty="0" smtClean="0"/>
              <a:t>: в образовательной организации, на </a:t>
            </a:r>
            <a:r>
              <a:rPr lang="ru-RU" dirty="0"/>
              <a:t>дому, в медицинской </a:t>
            </a:r>
            <a:r>
              <a:rPr lang="ru-RU" dirty="0" smtClean="0"/>
              <a:t>организации (для обучающихся с ОВЗ, инвалидов, обучающихся на дому или в медицинской организации)</a:t>
            </a:r>
          </a:p>
          <a:p>
            <a:pPr>
              <a:buClrTx/>
            </a:pPr>
            <a:r>
              <a:rPr lang="ru-RU" i="1" dirty="0" smtClean="0"/>
              <a:t> Дата </a:t>
            </a:r>
            <a:r>
              <a:rPr lang="ru-RU" i="1" dirty="0"/>
              <a:t>выдачи, наименование </a:t>
            </a:r>
            <a:r>
              <a:rPr lang="ru-RU" i="1" dirty="0" smtClean="0"/>
              <a:t>медицинской организации, штамп, печать, срок действия </a:t>
            </a:r>
            <a:r>
              <a:rPr lang="ru-RU" i="1" u="sng" dirty="0"/>
              <a:t>(данная справка должна быть действительна </a:t>
            </a:r>
            <a:r>
              <a:rPr lang="ru-RU" i="1" u="sng" dirty="0" smtClean="0"/>
              <a:t>в течение всего периода сдачи экзаменов)</a:t>
            </a:r>
            <a:endParaRPr lang="ru-RU" u="sng" dirty="0"/>
          </a:p>
          <a:p>
            <a:endParaRPr lang="ru-RU" dirty="0"/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/>
              <a:t>СПИСОК ДОКУМЕНТОВ, НЕОБХОДИМЫХ ДЛЯ РАБОТЫ ПМПК ПО ОПРЕДЕЛЕНИЮ СПЕЦИАЛЬНЫХ УСЛОВИЙ ПРОВЕДЕНИЯ ГИА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8662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9. Медицинское заключение </a:t>
            </a:r>
            <a:r>
              <a:rPr lang="ru-RU" dirty="0" smtClean="0"/>
              <a:t>(оригинал), </a:t>
            </a:r>
            <a:r>
              <a:rPr lang="ru-RU" dirty="0"/>
              <a:t>подтверждающее нахождение </a:t>
            </a:r>
            <a:r>
              <a:rPr lang="ru-RU" dirty="0" smtClean="0"/>
              <a:t>ребёнка в </a:t>
            </a:r>
            <a:r>
              <a:rPr lang="ru-RU" dirty="0"/>
              <a:t>медицинской </a:t>
            </a:r>
            <a:r>
              <a:rPr lang="ru-RU" dirty="0" smtClean="0"/>
              <a:t>организации (для обучающихся в медицинской организации).</a:t>
            </a:r>
          </a:p>
          <a:p>
            <a:pPr>
              <a:buClrTx/>
            </a:pPr>
            <a:r>
              <a:rPr lang="ru-RU" i="1" dirty="0"/>
              <a:t>Дата выдачи, наименование </a:t>
            </a:r>
            <a:r>
              <a:rPr lang="ru-RU" i="1" dirty="0" smtClean="0"/>
              <a:t>медицинской </a:t>
            </a:r>
            <a:r>
              <a:rPr lang="ru-RU" i="1" dirty="0"/>
              <a:t>организации, штамп, </a:t>
            </a:r>
            <a:r>
              <a:rPr lang="ru-RU" i="1" dirty="0" smtClean="0"/>
              <a:t>печать. В </a:t>
            </a:r>
            <a:r>
              <a:rPr lang="ru-RU" i="1" dirty="0"/>
              <a:t>данном заключении должны быть указаны сроки нахождения  ребёнка в </a:t>
            </a:r>
            <a:r>
              <a:rPr lang="ru-RU" i="1" dirty="0" smtClean="0"/>
              <a:t>медицинской организации</a:t>
            </a:r>
          </a:p>
          <a:p>
            <a:pPr marL="0" indent="0">
              <a:buNone/>
            </a:pPr>
            <a:r>
              <a:rPr lang="ru-RU" b="1" dirty="0" smtClean="0"/>
              <a:t>10. Копия </a:t>
            </a:r>
            <a:r>
              <a:rPr lang="ru-RU" b="1" dirty="0"/>
              <a:t>справки МСЭ, </a:t>
            </a:r>
            <a:r>
              <a:rPr lang="ru-RU" dirty="0"/>
              <a:t>действующая на период ГИА, (при наличии инвалидности у ребёнка).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11. Копия </a:t>
            </a:r>
            <a:r>
              <a:rPr lang="ru-RU" b="1" dirty="0"/>
              <a:t>ИПРА </a:t>
            </a:r>
            <a:r>
              <a:rPr lang="ru-RU" dirty="0"/>
              <a:t>(при наличии инвалидности у ребёнка).</a:t>
            </a:r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/>
              <a:t>СПИСОК ДОКУМЕНТОВ, НЕОБХОДИМЫХ ДЛЯ РАБОТЫ ПМПК ПО ОПРЕДЕЛЕНИЮ СПЕЦИАЛЬНЫХ УСЛОВИЙ ПРОВЕДЕНИЯ ГИА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9860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51579" y="1853756"/>
            <a:ext cx="9603275" cy="3612590"/>
          </a:xfrm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12. Заключение(я</a:t>
            </a:r>
            <a:r>
              <a:rPr lang="ru-RU" b="1" dirty="0"/>
              <a:t>)</a:t>
            </a:r>
            <a:r>
              <a:rPr lang="ru-RU" dirty="0"/>
              <a:t> психолого-медико-педагогической комиссии о результатах ранее проведенного обследования </a:t>
            </a:r>
            <a:r>
              <a:rPr lang="ru-RU" dirty="0" smtClean="0"/>
              <a:t>ребенка. (При наличии)</a:t>
            </a:r>
          </a:p>
          <a:p>
            <a:pPr marL="0" indent="0">
              <a:buNone/>
            </a:pPr>
            <a:r>
              <a:rPr lang="ru-RU" b="1" dirty="0" smtClean="0"/>
              <a:t>13. Копия </a:t>
            </a:r>
            <a:r>
              <a:rPr lang="ru-RU" b="1" dirty="0"/>
              <a:t>приказа директора образовательного учреждения об обучении ребёнка по адаптированной программе. </a:t>
            </a:r>
            <a:r>
              <a:rPr lang="ru-RU" dirty="0"/>
              <a:t>(Для детей, обучающихся по АООП)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14. Педагогическая характеристика </a:t>
            </a:r>
            <a:r>
              <a:rPr lang="ru-RU" dirty="0" smtClean="0"/>
              <a:t>(оригинал) обучающегося, выданная </a:t>
            </a:r>
            <a:r>
              <a:rPr lang="ru-RU" dirty="0"/>
              <a:t>образовательной организацией. На характеристике обязательно должен быть штамп учреждения,  печать, дата, подписи. 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15. Копия личного дела</a:t>
            </a:r>
            <a:r>
              <a:rPr lang="ru-RU" dirty="0"/>
              <a:t> обучающегося с итоговой аттестацией по годам обучения.</a:t>
            </a:r>
          </a:p>
          <a:p>
            <a:pPr marL="0" indent="0">
              <a:buNone/>
            </a:pPr>
            <a:r>
              <a:rPr lang="ru-RU" b="1" dirty="0"/>
              <a:t>16. Табель текущей успеваемости.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/>
              <a:t>СПИСОК ДОКУМЕНТОВ, НЕОБХОДИМЫХ ДЛЯ РАБОТЫ ПМПК ПО ОПРЕДЕЛЕНИЮ СПЕЦИАЛЬНЫХ УСЛОВИЙ ПРОВЕДЕНИЯ ГИА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1563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51579" y="1853756"/>
            <a:ext cx="9603275" cy="3612590"/>
          </a:xfrm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17. Копия справки </a:t>
            </a:r>
            <a:r>
              <a:rPr lang="ru-RU" b="1" dirty="0"/>
              <a:t>об индивидуальном обучении на </a:t>
            </a:r>
            <a:r>
              <a:rPr lang="ru-RU" b="1" dirty="0" smtClean="0"/>
              <a:t>дому, </a:t>
            </a:r>
            <a:r>
              <a:rPr lang="ru-RU" dirty="0" smtClean="0"/>
              <a:t>заверенная </a:t>
            </a:r>
            <a:r>
              <a:rPr lang="ru-RU" dirty="0"/>
              <a:t>руководителем образовательной </a:t>
            </a:r>
            <a:r>
              <a:rPr lang="ru-RU" dirty="0" smtClean="0"/>
              <a:t>организации,</a:t>
            </a:r>
            <a:r>
              <a:rPr lang="ru-RU" b="1" dirty="0" smtClean="0"/>
              <a:t> </a:t>
            </a:r>
            <a:r>
              <a:rPr lang="ru-RU" dirty="0"/>
              <a:t>(для обучающихся на дому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b="1" dirty="0" smtClean="0"/>
              <a:t>18. Копия приказа директора образовательного учреждения о переводе обучающегося на обучение на дому </a:t>
            </a:r>
            <a:r>
              <a:rPr lang="ru-RU" dirty="0" smtClean="0"/>
              <a:t>в текущем </a:t>
            </a:r>
            <a:r>
              <a:rPr lang="ru-RU" dirty="0"/>
              <a:t>учебном году (для обучающихся на дому</a:t>
            </a:r>
            <a:r>
              <a:rPr lang="ru-RU" dirty="0" smtClean="0"/>
              <a:t>), а также за предыдущие годы (при наличии).  Копии, должны быть заверены руководителем образовательной организации.</a:t>
            </a:r>
          </a:p>
          <a:p>
            <a:pPr marL="0" indent="0">
              <a:buNone/>
            </a:pPr>
            <a:r>
              <a:rPr lang="ru-RU" b="1" dirty="0"/>
              <a:t>19. Письменные работы</a:t>
            </a:r>
            <a:r>
              <a:rPr lang="ru-RU" dirty="0"/>
              <a:t> обучающегося по русскому языку, математике, (оригинал или копия, заверенная в установленном порядке</a:t>
            </a:r>
            <a:r>
              <a:rPr lang="ru-RU" dirty="0" smtClean="0"/>
              <a:t>).</a:t>
            </a:r>
          </a:p>
          <a:p>
            <a:pPr marL="457200" lvl="1" indent="0">
              <a:buNone/>
            </a:pPr>
            <a:r>
              <a:rPr lang="ru-RU" b="1" dirty="0" smtClean="0"/>
              <a:t>Запрос </a:t>
            </a:r>
            <a:r>
              <a:rPr lang="ru-RU" dirty="0"/>
              <a:t>у соответствующих органов и организаций дополнительной информации о ребенке</a:t>
            </a:r>
            <a:r>
              <a:rPr lang="ru-RU" b="1" dirty="0"/>
              <a:t> </a:t>
            </a:r>
            <a:r>
              <a:rPr lang="ru-RU" dirty="0" smtClean="0"/>
              <a:t>(в случае необходимости получения дополнительной информации).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03979" y="9569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smtClean="0"/>
              <a:t>СПИСОК ДОКУМЕНТОВ, НЕОБХОДИМЫХ ДЛЯ РАБОТЫ ПМПК ПО ОПРЕДЕЛЕНИЮ СПЕЦИАЛЬНЫХ УСЛОВИЙ ПРОВЕДЕНИЯ ГИА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317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647701"/>
            <a:ext cx="9603275" cy="12060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ЭТАПЫ РАБОТЫ ПМПК </a:t>
            </a:r>
            <a:r>
              <a:rPr lang="ru-RU" sz="2700" b="1" dirty="0"/>
              <a:t>ПО ОПРЕДЕЛЕНИЮ СПЕЦИАЛЬНЫХ УСЛОВИЙ ПРОВЕДЕНИЯ ГИА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51578" y="1853756"/>
            <a:ext cx="9903607" cy="3333386"/>
          </a:xfrm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ClrTx/>
              <a:buNone/>
            </a:pPr>
            <a:r>
              <a:rPr lang="ru-RU" b="1" dirty="0" smtClean="0"/>
              <a:t>1. Работа с документами. </a:t>
            </a:r>
            <a:r>
              <a:rPr lang="ru-RU" dirty="0" smtClean="0"/>
              <a:t>Все предоставленные на ПМПК документы тщательно изучаются и анализируются всеми специалистами Комиссии.</a:t>
            </a:r>
          </a:p>
          <a:p>
            <a:pPr marL="0" indent="0">
              <a:lnSpc>
                <a:spcPct val="110000"/>
              </a:lnSpc>
              <a:buClrTx/>
              <a:buNone/>
            </a:pPr>
            <a:r>
              <a:rPr lang="ru-RU" b="1" dirty="0" smtClean="0"/>
              <a:t>2. Беседа с родителями, уточнение запроса.</a:t>
            </a:r>
          </a:p>
          <a:p>
            <a:pPr marL="0" indent="0">
              <a:lnSpc>
                <a:spcPct val="110000"/>
              </a:lnSpc>
              <a:buClrTx/>
              <a:buNone/>
            </a:pPr>
            <a:r>
              <a:rPr lang="ru-RU" b="1" dirty="0" smtClean="0"/>
              <a:t>3. Проведение обследования. </a:t>
            </a:r>
            <a:r>
              <a:rPr lang="ru-RU" dirty="0" smtClean="0"/>
              <a:t>В присутствии родителей/законных представителей проводится обследование обучающегося, в процессе которого он заполняет </a:t>
            </a:r>
            <a:r>
              <a:rPr lang="ru-RU" b="1" u="sng" dirty="0" smtClean="0"/>
              <a:t>Опросник выпускника</a:t>
            </a:r>
            <a:r>
              <a:rPr lang="ru-RU" b="1" dirty="0" smtClean="0"/>
              <a:t>.</a:t>
            </a:r>
          </a:p>
          <a:p>
            <a:pPr marL="0" indent="0">
              <a:lnSpc>
                <a:spcPct val="110000"/>
              </a:lnSpc>
              <a:buClrTx/>
              <a:buNone/>
            </a:pPr>
            <a:r>
              <a:rPr lang="ru-RU" b="1" dirty="0" smtClean="0"/>
              <a:t>4. Принятие </a:t>
            </a:r>
            <a:r>
              <a:rPr lang="ru-RU" b="1" dirty="0"/>
              <a:t>коллегиального решения </a:t>
            </a:r>
            <a:r>
              <a:rPr lang="ru-RU" dirty="0"/>
              <a:t>о необходимости создания условий для сдачи ГИА. </a:t>
            </a:r>
            <a:endParaRPr lang="ru-RU" dirty="0" smtClean="0"/>
          </a:p>
          <a:p>
            <a:pPr marL="0" indent="0">
              <a:lnSpc>
                <a:spcPct val="110000"/>
              </a:lnSpc>
              <a:buClrTx/>
              <a:buNone/>
            </a:pPr>
            <a:endParaRPr lang="ru-RU" dirty="0"/>
          </a:p>
          <a:p>
            <a:pPr marL="0" indent="0">
              <a:buClrTx/>
              <a:buNone/>
            </a:pPr>
            <a:endParaRPr lang="ru-RU" dirty="0"/>
          </a:p>
          <a:p>
            <a:pPr marL="0" indent="0">
              <a:lnSpc>
                <a:spcPct val="110000"/>
              </a:lnSpc>
              <a:buClrTx/>
              <a:buNone/>
            </a:pPr>
            <a:endParaRPr lang="ru-RU" b="1" dirty="0" smtClean="0"/>
          </a:p>
          <a:p>
            <a:pPr marL="457200" indent="-457200">
              <a:lnSpc>
                <a:spcPct val="110000"/>
              </a:lnSpc>
              <a:buClrTx/>
              <a:buAutoNum type="arabicPeriod" startAt="5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474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647701"/>
            <a:ext cx="9603275" cy="120605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ЭТАПЫ РАБОТЫ ПМПК </a:t>
            </a:r>
            <a:r>
              <a:rPr lang="ru-RU" sz="2400" b="1" dirty="0"/>
              <a:t>ПО ОПРЕДЕЛЕНИЮ СПЕЦИАЛЬНЫХ УСЛОВИЙ ПРОВЕДЕНИЯ ГИА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06866" y="1853755"/>
            <a:ext cx="9903607" cy="4297662"/>
          </a:xfrm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ClrTx/>
              <a:buNone/>
            </a:pPr>
            <a:r>
              <a:rPr lang="ru-RU" b="1" dirty="0" smtClean="0"/>
              <a:t>5. Составление заключения, протокола обследования, приложения к протоколу </a:t>
            </a:r>
            <a:r>
              <a:rPr lang="ru-RU" sz="1600" b="1" dirty="0" smtClean="0">
                <a:solidFill>
                  <a:srgbClr val="FF0000"/>
                </a:solidFill>
              </a:rPr>
              <a:t>(</a:t>
            </a:r>
            <a:r>
              <a:rPr lang="ru-RU" sz="1600" b="1" dirty="0">
                <a:solidFill>
                  <a:srgbClr val="FF0000"/>
                </a:solidFill>
              </a:rPr>
              <a:t>в </a:t>
            </a:r>
            <a:r>
              <a:rPr lang="ru-RU" sz="1600" b="1" dirty="0" smtClean="0">
                <a:solidFill>
                  <a:srgbClr val="FF0000"/>
                </a:solidFill>
              </a:rPr>
              <a:t>АИС). </a:t>
            </a:r>
          </a:p>
          <a:p>
            <a:pPr marL="0" indent="0">
              <a:lnSpc>
                <a:spcPct val="110000"/>
              </a:lnSpc>
              <a:buClrTx/>
              <a:buNone/>
            </a:pPr>
            <a:r>
              <a:rPr lang="ru-RU" b="1" dirty="0" smtClean="0"/>
              <a:t>6. Ознакомление родителей с рекомендациями, выдача заключения.</a:t>
            </a:r>
          </a:p>
          <a:p>
            <a:pPr marL="0" indent="0">
              <a:lnSpc>
                <a:spcPct val="110000"/>
              </a:lnSpc>
              <a:buClrTx/>
              <a:buNone/>
            </a:pPr>
            <a:r>
              <a:rPr lang="ru-RU" b="1" dirty="0" smtClean="0"/>
              <a:t>7. Заполнение журналов учёта и записи.</a:t>
            </a:r>
          </a:p>
          <a:p>
            <a:pPr marL="0" indent="0">
              <a:lnSpc>
                <a:spcPct val="110000"/>
              </a:lnSpc>
              <a:buClrTx/>
              <a:buNone/>
            </a:pPr>
            <a:r>
              <a:rPr lang="ru-RU" b="1" dirty="0" smtClean="0"/>
              <a:t>8. Оформление карты</a:t>
            </a:r>
            <a:r>
              <a:rPr lang="ru-RU" b="1" dirty="0"/>
              <a:t> </a:t>
            </a:r>
            <a:r>
              <a:rPr lang="ru-RU" b="1" dirty="0" smtClean="0"/>
              <a:t>обучающегося</a:t>
            </a:r>
            <a:r>
              <a:rPr lang="ru-RU" dirty="0"/>
              <a:t>, </a:t>
            </a:r>
            <a:r>
              <a:rPr lang="ru-RU" dirty="0" smtClean="0"/>
              <a:t>прошедшего </a:t>
            </a:r>
            <a:r>
              <a:rPr lang="ru-RU" dirty="0"/>
              <a:t>обследование</a:t>
            </a:r>
            <a:r>
              <a:rPr lang="ru-RU" b="1" dirty="0"/>
              <a:t> </a:t>
            </a:r>
            <a:r>
              <a:rPr lang="ru-RU" dirty="0" smtClean="0"/>
              <a:t>на ПМПК.</a:t>
            </a:r>
          </a:p>
          <a:p>
            <a:pPr marL="0" indent="0">
              <a:lnSpc>
                <a:spcPct val="110000"/>
              </a:lnSpc>
              <a:buClrTx/>
              <a:buNone/>
            </a:pPr>
            <a:r>
              <a:rPr lang="ru-RU" dirty="0"/>
              <a:t> </a:t>
            </a:r>
            <a:r>
              <a:rPr lang="ru-RU" dirty="0" smtClean="0"/>
              <a:t>(Все ксерокопии документов, не заверенные в установленном порядке, должны быть заверены печатью и подписью руководителя ПМПК).</a:t>
            </a:r>
          </a:p>
          <a:p>
            <a:pPr marL="457200" indent="-457200">
              <a:lnSpc>
                <a:spcPct val="110000"/>
              </a:lnSpc>
              <a:buClrTx/>
              <a:buAutoNum type="arabicPeriod" startAt="5"/>
            </a:pPr>
            <a:endParaRPr lang="ru-RU" b="1" dirty="0" smtClean="0"/>
          </a:p>
          <a:p>
            <a:pPr marL="0" indent="0">
              <a:lnSpc>
                <a:spcPct val="110000"/>
              </a:lnSpc>
              <a:buClrTx/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955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МЕТОДИЧЕСКИЕ </a:t>
            </a:r>
            <a:r>
              <a:rPr lang="ru-RU" b="1" dirty="0"/>
              <a:t>РЕКОМЕНДАЦИИ </a:t>
            </a: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ПО </a:t>
            </a:r>
            <a:r>
              <a:rPr lang="ru-RU" b="1" dirty="0"/>
              <a:t>ФОРМИРОВАНИЮ ЗАКЛЮЧЕНИЙ </a:t>
            </a:r>
            <a:r>
              <a:rPr lang="ru-RU" b="1" dirty="0" smtClean="0"/>
              <a:t>ПСИХОЛОГО-МЕДИКО-ПЕДАГОГИЧЕСКИХ </a:t>
            </a:r>
            <a:r>
              <a:rPr lang="ru-RU" b="1" dirty="0"/>
              <a:t>КОМИССИЙ </a:t>
            </a:r>
            <a:r>
              <a:rPr lang="ru-RU" b="1" dirty="0" smtClean="0"/>
              <a:t> </a:t>
            </a:r>
          </a:p>
          <a:p>
            <a:pPr marL="0" indent="0" algn="ctr">
              <a:buNone/>
            </a:pPr>
            <a:r>
              <a:rPr lang="ru-RU" b="1" dirty="0" smtClean="0"/>
              <a:t>О </a:t>
            </a:r>
            <a:r>
              <a:rPr lang="ru-RU" b="1" dirty="0"/>
              <a:t>СОЗДАНИИ СПЕЦИАЛЬНЫХ УСЛОВИЙ ПРИ ПРОВЕДЕНИИ ГОСУДАРСТВЕННОЙ ИТОГОВОЙ АТТЕСТАЦИИ ПО ОБРАЗОВАТЕЛЬНЫМ ПРОГРАММАМ ОСНОВНОГО ОБЩЕГО И СРЕДНЕГО ОБЩЕГО </a:t>
            </a:r>
            <a:r>
              <a:rPr lang="ru-RU" b="1" dirty="0" smtClean="0"/>
              <a:t>ОБРАЗОВАНИЯ</a:t>
            </a:r>
            <a:endParaRPr lang="ru-RU" dirty="0"/>
          </a:p>
        </p:txBody>
      </p:sp>
      <p:pic>
        <p:nvPicPr>
          <p:cNvPr id="4" name="Picture 2" descr="http://goroo-zori.ru/upload/000/u1/d4/d8/fr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032" y="573578"/>
            <a:ext cx="4638504" cy="122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79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8912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/>
              <a:t>Категории обучающихся, которые нуждаются в создании условий при сдаче ГИА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51579" y="1870364"/>
            <a:ext cx="9603275" cy="3595982"/>
          </a:xfrm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/>
          <a:lstStyle/>
          <a:p>
            <a:pPr lvl="1" fontAlgn="base"/>
            <a:r>
              <a:rPr lang="ru-RU" sz="2400" dirty="0"/>
              <a:t>ребенок-инвалид, инвалид;</a:t>
            </a:r>
          </a:p>
          <a:p>
            <a:pPr lvl="1" fontAlgn="base"/>
            <a:r>
              <a:rPr lang="ru-RU" sz="2400" dirty="0"/>
              <a:t>обучающийся с ОВЗ; </a:t>
            </a:r>
          </a:p>
          <a:p>
            <a:pPr lvl="1" fontAlgn="base"/>
            <a:r>
              <a:rPr lang="ru-RU" sz="2400" dirty="0"/>
              <a:t>обучающийся на дому; </a:t>
            </a:r>
          </a:p>
          <a:p>
            <a:pPr lvl="1" fontAlgn="base"/>
            <a:r>
              <a:rPr lang="ru-RU" sz="2400" dirty="0"/>
              <a:t>обучающийся в медицинской организации;</a:t>
            </a:r>
          </a:p>
          <a:p>
            <a:pPr lvl="1" fontAlgn="base"/>
            <a:r>
              <a:rPr lang="ru-RU" sz="2400" dirty="0"/>
              <a:t>обучающийся, имеющий ограничения жизнедеятельности и здоровья или связанные со здоровьем (язва, астма, диабет, кардиология, онкология, травма).  </a:t>
            </a:r>
          </a:p>
          <a:p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12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647701"/>
            <a:ext cx="9603275" cy="88184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СПИСОК </a:t>
            </a:r>
            <a:r>
              <a:rPr lang="ru-RU" sz="2400" b="1" dirty="0"/>
              <a:t>ДОКУМЕНТОВ, </a:t>
            </a:r>
            <a:r>
              <a:rPr lang="ru-RU" sz="2400" b="1" dirty="0" smtClean="0"/>
              <a:t>НЕОБХОДИМЫХ ДЛЯ РАБОТЫ ПМПК </a:t>
            </a:r>
            <a:r>
              <a:rPr lang="ru-RU" sz="2400" b="1" dirty="0"/>
              <a:t>ПО ОПРЕДЕЛЕНИЮ СПЕЦИАЛЬНЫХ УСЛОВИЙ ПРОВЕДЕНИЯ ГИА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51579" y="1878676"/>
            <a:ext cx="9603275" cy="3587670"/>
          </a:xfrm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1. Копии </a:t>
            </a:r>
            <a:r>
              <a:rPr lang="ru-RU" b="1" dirty="0"/>
              <a:t>свидетельства о рождении 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/>
              <a:t> </a:t>
            </a:r>
            <a:r>
              <a:rPr lang="ru-RU" dirty="0"/>
              <a:t>паспорта</a:t>
            </a:r>
            <a:r>
              <a:rPr lang="ru-RU" b="1" dirty="0"/>
              <a:t> обучающегося </a:t>
            </a:r>
            <a:r>
              <a:rPr lang="ru-RU" dirty="0"/>
              <a:t>(предъявляются вместе с оригиналом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b="1" dirty="0" smtClean="0"/>
              <a:t>2. Копия </a:t>
            </a:r>
            <a:r>
              <a:rPr lang="ru-RU" b="1" dirty="0"/>
              <a:t>паспорта </a:t>
            </a:r>
            <a:r>
              <a:rPr lang="ru-RU" b="1" dirty="0" smtClean="0"/>
              <a:t>родителя/законного представителя </a:t>
            </a:r>
            <a:r>
              <a:rPr lang="ru-RU" dirty="0" smtClean="0"/>
              <a:t>несовершеннолетнего обучающегося (</a:t>
            </a:r>
            <a:r>
              <a:rPr lang="ru-RU" dirty="0"/>
              <a:t>предъявляются вместе с оригиналом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b="1" dirty="0" smtClean="0"/>
              <a:t>3. Копии </a:t>
            </a:r>
            <a:r>
              <a:rPr lang="ru-RU" b="1" dirty="0"/>
              <a:t>документов, подтверждающие полномочия законного представителя</a:t>
            </a:r>
            <a:r>
              <a:rPr lang="ru-RU" dirty="0"/>
              <a:t> по представлению интересов </a:t>
            </a:r>
            <a:r>
              <a:rPr lang="ru-RU" dirty="0" smtClean="0"/>
              <a:t>обучающегося</a:t>
            </a:r>
            <a:r>
              <a:rPr lang="ru-RU" dirty="0"/>
              <a:t> (при наличии данного статуса</a:t>
            </a:r>
            <a:r>
              <a:rPr lang="ru-RU" dirty="0" smtClean="0"/>
              <a:t>): </a:t>
            </a:r>
            <a:r>
              <a:rPr lang="ru-RU" i="1" dirty="0"/>
              <a:t>постановление об опеке, </a:t>
            </a:r>
            <a:r>
              <a:rPr lang="ru-RU" i="1" dirty="0" smtClean="0"/>
              <a:t>удостоверение опекуна, нотариально </a:t>
            </a:r>
            <a:r>
              <a:rPr lang="ru-RU" i="1" dirty="0"/>
              <a:t>заверенная доверенность и т.д</a:t>
            </a:r>
            <a:r>
              <a:rPr lang="ru-RU" i="1" dirty="0" smtClean="0"/>
              <a:t>.</a:t>
            </a:r>
            <a:r>
              <a:rPr lang="ru-RU" dirty="0" smtClean="0"/>
              <a:t> (</a:t>
            </a:r>
            <a:r>
              <a:rPr lang="ru-RU" dirty="0"/>
              <a:t>предъявляются вместе с оригиналом).</a:t>
            </a:r>
          </a:p>
        </p:txBody>
      </p:sp>
    </p:spTree>
    <p:extLst>
      <p:ext uri="{BB962C8B-B14F-4D97-AF65-F5344CB8AC3E}">
        <p14:creationId xmlns:p14="http://schemas.microsoft.com/office/powerpoint/2010/main" val="232686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51579" y="1862052"/>
            <a:ext cx="9603275" cy="4073236"/>
          </a:xfrm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100" b="1" dirty="0" smtClean="0"/>
              <a:t>4. Заявление родителя</a:t>
            </a:r>
            <a:r>
              <a:rPr lang="ru-RU" sz="2100" b="1" dirty="0"/>
              <a:t>/</a:t>
            </a:r>
            <a:r>
              <a:rPr lang="ru-RU" sz="2100" b="1" dirty="0" smtClean="0"/>
              <a:t>законного представителя  </a:t>
            </a:r>
            <a:r>
              <a:rPr lang="ru-RU" sz="2100" dirty="0"/>
              <a:t>несовершеннолетнего обучающегося </a:t>
            </a:r>
            <a:r>
              <a:rPr lang="ru-RU" sz="2100" b="1" dirty="0"/>
              <a:t>или совершеннолетнего обучающегося</a:t>
            </a:r>
            <a:r>
              <a:rPr lang="ru-RU" sz="2100" dirty="0"/>
              <a:t> на проведение </a:t>
            </a:r>
            <a:r>
              <a:rPr lang="ru-RU" sz="2100" dirty="0" smtClean="0"/>
              <a:t>психолого-педагогического </a:t>
            </a:r>
            <a:r>
              <a:rPr lang="ru-RU" sz="2100" dirty="0"/>
              <a:t>обследования с целью создания условий при проведении </a:t>
            </a:r>
            <a:r>
              <a:rPr lang="ru-RU" sz="2100" dirty="0" smtClean="0"/>
              <a:t>ГИА </a:t>
            </a:r>
          </a:p>
          <a:p>
            <a:pPr marL="0" indent="0">
              <a:buNone/>
            </a:pPr>
            <a:r>
              <a:rPr lang="ru-RU" sz="2100" b="1" dirty="0" smtClean="0"/>
              <a:t>5. Согласие </a:t>
            </a:r>
            <a:r>
              <a:rPr lang="ru-RU" sz="2100" dirty="0"/>
              <a:t>на обработку персональных данных </a:t>
            </a:r>
            <a:r>
              <a:rPr lang="ru-RU" sz="2100" b="1" dirty="0"/>
              <a:t>родителя</a:t>
            </a:r>
            <a:r>
              <a:rPr lang="ru-RU" sz="2100" dirty="0"/>
              <a:t> (законного представителя) </a:t>
            </a:r>
            <a:r>
              <a:rPr lang="ru-RU" sz="2100" b="1" dirty="0"/>
              <a:t>и </a:t>
            </a:r>
            <a:r>
              <a:rPr lang="ru-RU" sz="2100" b="1" dirty="0" smtClean="0"/>
              <a:t>ребёнка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51579" y="647701"/>
            <a:ext cx="9603275" cy="88184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/>
              <a:t>СПИСОК ДОКУМЕНТОВ, НЕОБХОДИМЫХ ДЛЯ РАБОТЫ ПМПК ПО ОПРЕДЕЛЕНИЮ СПЕЦИАЛЬНЫХ УСЛОВИЙ ПРОВЕДЕНИЯ ГИА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6317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8081" y="804520"/>
            <a:ext cx="9603275" cy="83308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ЗАЯВЛЕНИЕ </a:t>
            </a:r>
            <a:r>
              <a:rPr lang="ru-RU" sz="2400" b="1" dirty="0" smtClean="0"/>
              <a:t>родителя/законного представителя ОБУЧАЮЩЕГОСЯ НА </a:t>
            </a:r>
            <a:r>
              <a:rPr lang="ru-RU" sz="2400" b="1" dirty="0"/>
              <a:t>ПРОВЕДЕНИЕ ОБСЛЕДОВАНИЯ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2993200"/>
              </p:ext>
            </p:extLst>
          </p:nvPr>
        </p:nvGraphicFramePr>
        <p:xfrm>
          <a:off x="4229099" y="1845425"/>
          <a:ext cx="5089467" cy="4073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Документ" r:id="rId3" imgW="6937495" imgH="5915382" progId="Word.Document.12">
                  <p:embed/>
                </p:oleObj>
              </mc:Choice>
              <mc:Fallback>
                <p:oleObj name="Документ" r:id="rId3" imgW="6937495" imgH="59153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29099" y="1845425"/>
                        <a:ext cx="5089467" cy="4073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337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ЗАЯВЛЕНИЕ </a:t>
            </a:r>
            <a:r>
              <a:rPr lang="ru-RU" sz="2700" b="1" dirty="0" smtClean="0"/>
              <a:t>ОБУЧАЮЩЕГОСЯ (с 18 лет) </a:t>
            </a:r>
            <a:r>
              <a:rPr lang="ru-RU" sz="2700" b="1" dirty="0"/>
              <a:t>НА ПРОВЕДЕНИЕ ОБСЛЕДОВАНИЯ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 noChangeAspect="1"/>
          </p:cNvGraphicFramePr>
          <p:nvPr>
            <p:ph idx="1"/>
          </p:nvPr>
        </p:nvGraphicFramePr>
        <p:xfrm>
          <a:off x="3821112" y="2016125"/>
          <a:ext cx="5181571" cy="3669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Документ" r:id="rId3" imgW="6998187" imgH="4963746" progId="Word.Document.12">
                  <p:embed/>
                </p:oleObj>
              </mc:Choice>
              <mc:Fallback>
                <p:oleObj name="Документ" r:id="rId3" imgW="6998187" imgH="4963746" progId="Word.Document.12">
                  <p:embed/>
                  <p:pic>
                    <p:nvPicPr>
                      <p:cNvPr id="8" name="Объект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21112" y="2016125"/>
                        <a:ext cx="5181571" cy="3669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107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22" y="804519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СОГЛАСИЕ НА ОБРАБОТКУ ПЕРСОНАЛЬНЫХ ДАННЫХ</a:t>
            </a:r>
            <a:r>
              <a:rPr lang="ru-RU" sz="2700" dirty="0"/>
              <a:t>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(для 18-летних 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</p:nvPr>
        </p:nvGraphicFramePr>
        <p:xfrm>
          <a:off x="4563688" y="1853754"/>
          <a:ext cx="3724101" cy="3852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Документ" r:id="rId3" imgW="6914153" imgH="7935094" progId="Word.Document.12">
                  <p:embed/>
                </p:oleObj>
              </mc:Choice>
              <mc:Fallback>
                <p:oleObj name="Документ" r:id="rId3" imgW="6914153" imgH="7935094" progId="Word.Document.12">
                  <p:embed/>
                  <p:pic>
                    <p:nvPicPr>
                      <p:cNvPr id="4" name="Объект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63688" y="1853754"/>
                        <a:ext cx="3724101" cy="3852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835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19555"/>
          </a:xfrm>
          <a:gradFill>
            <a:gsLst>
              <a:gs pos="36490">
                <a:srgbClr val="E0F5CB"/>
              </a:gs>
              <a:gs pos="13000">
                <a:srgbClr val="E6FED6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100" b="1" dirty="0" smtClean="0"/>
              <a:t>6. Направление </a:t>
            </a:r>
            <a:r>
              <a:rPr lang="ru-RU" sz="2100" dirty="0"/>
              <a:t>образовательной организации, </a:t>
            </a:r>
            <a:r>
              <a:rPr lang="ru-RU" sz="2100" dirty="0" smtClean="0"/>
              <a:t>медицинской </a:t>
            </a:r>
            <a:r>
              <a:rPr lang="ru-RU" sz="2100" dirty="0"/>
              <a:t>организации, </a:t>
            </a:r>
            <a:r>
              <a:rPr lang="ru-RU" sz="2100" dirty="0" smtClean="0"/>
              <a:t>другой организации (Оригинал).</a:t>
            </a:r>
          </a:p>
          <a:p>
            <a:pPr>
              <a:buClrTx/>
            </a:pPr>
            <a:r>
              <a:rPr lang="ru-RU" sz="2100" dirty="0" smtClean="0"/>
              <a:t>В </a:t>
            </a:r>
            <a:r>
              <a:rPr lang="ru-RU" sz="2100" dirty="0"/>
              <a:t>направлении должно быть указано, что обучающийся направляется для определения специальных условий при проведении </a:t>
            </a:r>
            <a:r>
              <a:rPr lang="ru-RU" sz="2100" dirty="0" smtClean="0"/>
              <a:t>ГИА</a:t>
            </a:r>
            <a:r>
              <a:rPr lang="ru-RU" sz="2400" dirty="0" smtClean="0"/>
              <a:t>.</a:t>
            </a:r>
          </a:p>
          <a:p>
            <a:pPr>
              <a:buClrTx/>
            </a:pPr>
            <a:r>
              <a:rPr lang="ru-RU" sz="2100" dirty="0" smtClean="0"/>
              <a:t>В </a:t>
            </a:r>
            <a:r>
              <a:rPr lang="ru-RU" sz="2100" dirty="0"/>
              <a:t>направлении обязательно должен быть штамп учреждения,  печать, дата, подписи. </a:t>
            </a:r>
            <a:endParaRPr lang="ru-RU" dirty="0"/>
          </a:p>
        </p:txBody>
      </p:sp>
      <p:sp>
        <p:nvSpPr>
          <p:cNvPr id="5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/>
              <a:t>СПИСОК ДОКУМЕНТОВ, НЕОБХОДИМЫХ ДЛЯ РАБОТЫ ПМПК ПО ОПРЕДЕЛЕНИЮ СПЕЦИАЛЬНЫХ УСЛОВИЙ ПРОВЕДЕНИЯ ГИА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0118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424</TotalTime>
  <Words>887</Words>
  <Application>Microsoft Office PowerPoint</Application>
  <PresentationFormat>Широкоэкранный</PresentationFormat>
  <Paragraphs>61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Gill Sans MT</vt:lpstr>
      <vt:lpstr>Gallery</vt:lpstr>
      <vt:lpstr>Документ</vt:lpstr>
      <vt:lpstr>Документация пмпк, оформляемая на участников гиа установленных законодательством категорий</vt:lpstr>
      <vt:lpstr>Презентация PowerPoint</vt:lpstr>
      <vt:lpstr>Категории обучающихся, которые нуждаются в создании условий при сдаче ГИА.</vt:lpstr>
      <vt:lpstr>СПИСОК ДОКУМЕНТОВ, НЕОБХОДИМЫХ ДЛЯ РАБОТЫ ПМПК ПО ОПРЕДЕЛЕНИЮ СПЕЦИАЛЬНЫХ УСЛОВИЙ ПРОВЕДЕНИЯ ГИА </vt:lpstr>
      <vt:lpstr>Презентация PowerPoint</vt:lpstr>
      <vt:lpstr>ЗАЯВЛЕНИЕ родителя/законного представителя ОБУЧАЮЩЕГОСЯ НА ПРОВЕДЕНИЕ ОБСЛЕДОВАНИЯ </vt:lpstr>
      <vt:lpstr>ЗАЯВЛЕНИЕ ОБУЧАЮЩЕГОСЯ (с 18 лет) НА ПРОВЕДЕНИЕ ОБСЛЕДОВАНИЯ </vt:lpstr>
      <vt:lpstr>СОГЛАСИЕ НА ОБРАБОТКУ ПЕРСОНАЛЬНЫХ ДАННЫХ  (для 18-летних ) </vt:lpstr>
      <vt:lpstr>СПИСОК ДОКУМЕНТОВ, НЕОБХОДИМЫХ ДЛЯ РАБОТЫ ПМПК ПО ОПРЕДЕЛЕНИЮ СПЕЦИАЛЬНЫХ УСЛОВИЙ ПРОВЕДЕНИЯ ГИА </vt:lpstr>
      <vt:lpstr>СПИСОК ДОКУМЕНТОВ, НЕОБХОДИМЫХ ДЛЯ РАБОТЫ ПМПК ПО ОПРЕДЕЛЕНИЮ СПЕЦИАЛЬНЫХ УСЛОВИЙ ПРОВЕДЕНИЯ ГИА </vt:lpstr>
      <vt:lpstr>СПИСОК ДОКУМЕНТОВ, НЕОБХОДИМЫХ ДЛЯ РАБОТЫ ПМПК ПО ОПРЕДЕЛЕНИЮ СПЕЦИАЛЬНЫХ УСЛОВИЙ ПРОВЕДЕНИЯ ГИА </vt:lpstr>
      <vt:lpstr>СПИСОК ДОКУМЕНТОВ, НЕОБХОДИМЫХ ДЛЯ РАБОТЫ ПМПК ПО ОПРЕДЕЛЕНИЮ СПЕЦИАЛЬНЫХ УСЛОВИЙ ПРОВЕДЕНИЯ ГИА </vt:lpstr>
      <vt:lpstr>Презентация PowerPoint</vt:lpstr>
      <vt:lpstr>ЭТАПЫ РАБОТЫ ПМПК ПО ОПРЕДЕЛЕНИЮ СПЕЦИАЛЬНЫХ УСЛОВИЙ ПРОВЕДЕНИЯ ГИА </vt:lpstr>
      <vt:lpstr>ЭТАПЫ РАБОТЫ ПМПК ПО ОПРЕДЕЛЕНИЮ СПЕЦИАЛЬНЫХ УСЛОВИЙ ПРОВЕДЕНИЯ ГИА </vt:lpstr>
    </vt:vector>
  </TitlesOfParts>
  <Company>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Документация пмпк, оформляемая на участников гиа установленных законодательством категорий</dc:title>
  <dc:creator>Татьяна Серова</dc:creator>
  <cp:lastModifiedBy>Татьяна Серова</cp:lastModifiedBy>
  <cp:revision>46</cp:revision>
  <dcterms:created xsi:type="dcterms:W3CDTF">2019-11-19T07:23:04Z</dcterms:created>
  <dcterms:modified xsi:type="dcterms:W3CDTF">2019-11-21T06:25:24Z</dcterms:modified>
</cp:coreProperties>
</file>